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  <p:sldMasterId id="2147483696" r:id="rId6"/>
    <p:sldMasterId id="2147483708" r:id="rId7"/>
    <p:sldMasterId id="2147483732" r:id="rId8"/>
    <p:sldMasterId id="2147483744" r:id="rId9"/>
  </p:sldMasterIdLst>
  <p:notesMasterIdLst>
    <p:notesMasterId r:id="rId36"/>
  </p:notesMasterIdLst>
  <p:sldIdLst>
    <p:sldId id="287" r:id="rId10"/>
    <p:sldId id="313" r:id="rId11"/>
    <p:sldId id="275" r:id="rId12"/>
    <p:sldId id="297" r:id="rId13"/>
    <p:sldId id="306" r:id="rId14"/>
    <p:sldId id="298" r:id="rId15"/>
    <p:sldId id="299" r:id="rId16"/>
    <p:sldId id="301" r:id="rId17"/>
    <p:sldId id="314" r:id="rId18"/>
    <p:sldId id="300" r:id="rId19"/>
    <p:sldId id="258" r:id="rId20"/>
    <p:sldId id="302" r:id="rId21"/>
    <p:sldId id="316" r:id="rId22"/>
    <p:sldId id="303" r:id="rId23"/>
    <p:sldId id="311" r:id="rId24"/>
    <p:sldId id="312" r:id="rId25"/>
    <p:sldId id="308" r:id="rId26"/>
    <p:sldId id="305" r:id="rId27"/>
    <p:sldId id="290" r:id="rId28"/>
    <p:sldId id="289" r:id="rId29"/>
    <p:sldId id="307" r:id="rId30"/>
    <p:sldId id="295" r:id="rId31"/>
    <p:sldId id="309" r:id="rId32"/>
    <p:sldId id="310" r:id="rId33"/>
    <p:sldId id="315" r:id="rId34"/>
    <p:sldId id="26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D21"/>
    <a:srgbClr val="F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D2F730-7B6E-451F-9B51-F15FF56A7AF1}" v="11" dt="2021-06-01T05:48:10.7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76" autoAdjust="0"/>
  </p:normalViewPr>
  <p:slideViewPr>
    <p:cSldViewPr snapToGrid="0" snapToObjects="1">
      <p:cViewPr varScale="1">
        <p:scale>
          <a:sx n="154" d="100"/>
          <a:sy n="154" d="100"/>
        </p:scale>
        <p:origin x="1620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INO Aiden [Southern River College]" userId="S::aiden.gustavino@education.wa.edu.au::fd3e5779-2bb1-41fa-8cf4-5aef4ecbd524" providerId="AD" clId="Web-{E6D2F730-7B6E-451F-9B51-F15FF56A7AF1}"/>
    <pc:docChg chg="modSld">
      <pc:chgData name="GUSTAVINO Aiden [Southern River College]" userId="S::aiden.gustavino@education.wa.edu.au::fd3e5779-2bb1-41fa-8cf4-5aef4ecbd524" providerId="AD" clId="Web-{E6D2F730-7B6E-451F-9B51-F15FF56A7AF1}" dt="2021-06-01T05:48:10.321" v="3" actId="20577"/>
      <pc:docMkLst>
        <pc:docMk/>
      </pc:docMkLst>
      <pc:sldChg chg="modSp">
        <pc:chgData name="GUSTAVINO Aiden [Southern River College]" userId="S::aiden.gustavino@education.wa.edu.au::fd3e5779-2bb1-41fa-8cf4-5aef4ecbd524" providerId="AD" clId="Web-{E6D2F730-7B6E-451F-9B51-F15FF56A7AF1}" dt="2021-06-01T05:48:10.321" v="3" actId="20577"/>
        <pc:sldMkLst>
          <pc:docMk/>
          <pc:sldMk cId="1823579787" sldId="305"/>
        </pc:sldMkLst>
        <pc:spChg chg="mod">
          <ac:chgData name="GUSTAVINO Aiden [Southern River College]" userId="S::aiden.gustavino@education.wa.edu.au::fd3e5779-2bb1-41fa-8cf4-5aef4ecbd524" providerId="AD" clId="Web-{E6D2F730-7B6E-451F-9B51-F15FF56A7AF1}" dt="2021-06-01T05:48:10.321" v="3" actId="20577"/>
          <ac:spMkLst>
            <pc:docMk/>
            <pc:sldMk cId="1823579787" sldId="305"/>
            <ac:spMk id="3" creationId="{00000000-0000-0000-0000-000000000000}"/>
          </ac:spMkLst>
        </pc:spChg>
      </pc:sldChg>
      <pc:sldChg chg="modSp">
        <pc:chgData name="GUSTAVINO Aiden [Southern River College]" userId="S::aiden.gustavino@education.wa.edu.au::fd3e5779-2bb1-41fa-8cf4-5aef4ecbd524" providerId="AD" clId="Web-{E6D2F730-7B6E-451F-9B51-F15FF56A7AF1}" dt="2021-06-01T05:47:26.382" v="0" actId="20577"/>
        <pc:sldMkLst>
          <pc:docMk/>
          <pc:sldMk cId="3151852699" sldId="311"/>
        </pc:sldMkLst>
        <pc:spChg chg="mod">
          <ac:chgData name="GUSTAVINO Aiden [Southern River College]" userId="S::aiden.gustavino@education.wa.edu.au::fd3e5779-2bb1-41fa-8cf4-5aef4ecbd524" providerId="AD" clId="Web-{E6D2F730-7B6E-451F-9B51-F15FF56A7AF1}" dt="2021-06-01T05:47:26.382" v="0" actId="20577"/>
          <ac:spMkLst>
            <pc:docMk/>
            <pc:sldMk cId="3151852699" sldId="311"/>
            <ac:spMk id="2" creationId="{00000000-0000-0000-0000-000000000000}"/>
          </ac:spMkLst>
        </pc:spChg>
      </pc:sldChg>
      <pc:sldChg chg="modSp">
        <pc:chgData name="GUSTAVINO Aiden [Southern River College]" userId="S::aiden.gustavino@education.wa.edu.au::fd3e5779-2bb1-41fa-8cf4-5aef4ecbd524" providerId="AD" clId="Web-{E6D2F730-7B6E-451F-9B51-F15FF56A7AF1}" dt="2021-06-01T05:47:57.305" v="2" actId="20577"/>
        <pc:sldMkLst>
          <pc:docMk/>
          <pc:sldMk cId="2856071737" sldId="312"/>
        </pc:sldMkLst>
        <pc:spChg chg="mod">
          <ac:chgData name="GUSTAVINO Aiden [Southern River College]" userId="S::aiden.gustavino@education.wa.edu.au::fd3e5779-2bb1-41fa-8cf4-5aef4ecbd524" providerId="AD" clId="Web-{E6D2F730-7B6E-451F-9B51-F15FF56A7AF1}" dt="2021-06-01T05:47:57.305" v="2" actId="20577"/>
          <ac:spMkLst>
            <pc:docMk/>
            <pc:sldMk cId="2856071737" sldId="312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4013E-9B8C-44F5-BD2A-FA812F857692}" type="datetimeFigureOut">
              <a:rPr lang="en-GB" smtClean="0"/>
              <a:t>31/05/2021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FE9D3-3CEE-4892-B446-69435F541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8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DDF6307-2B00-464B-A1A9-E4B2C1F47E1D}" type="slidenum">
              <a:rPr lang="en-GB" altLang="en-US">
                <a:solidFill>
                  <a:srgbClr val="000000"/>
                </a:solidFill>
                <a:latin typeface="Calibri" pitchFamily="34" charset="0"/>
              </a:rPr>
              <a:pPr/>
              <a:t>1</a:t>
            </a:fld>
            <a:endParaRPr lang="en-GB" alt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DDF6307-2B00-464B-A1A9-E4B2C1F47E1D}" type="slidenum">
              <a:rPr lang="en-GB" altLang="en-US">
                <a:solidFill>
                  <a:srgbClr val="000000"/>
                </a:solidFill>
                <a:latin typeface="Calibri" pitchFamily="34" charset="0"/>
              </a:rPr>
              <a:pPr/>
              <a:t>2</a:t>
            </a:fld>
            <a:endParaRPr lang="en-GB" alt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https://www.youtube.com/watch?v=_cB2vSaalXg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FE9D3-3CEE-4892-B446-69435F54107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40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https://youtu.be/RmnT9jwX4gQ?t=108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FE9D3-3CEE-4892-B446-69435F54107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3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FE9D3-3CEE-4892-B446-69435F54107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47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So lets look at some of the uses of neutralisation, why is it important? How many of you have been stung by a bee? Did you put anything on it to stop it hurting? Looking at </a:t>
            </a:r>
            <a:r>
              <a:rPr lang="en-GB" baseline="0" dirty="0" err="1"/>
              <a:t>whats</a:t>
            </a:r>
            <a:r>
              <a:rPr lang="en-GB" baseline="0" dirty="0"/>
              <a:t> on the board, which of these things do you think would be the best to put on a bee sting?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E48B-922E-4BE8-8FA0-5B547EE267B2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Tell them to look at the task on the bottom of the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E48B-922E-4BE8-8FA0-5B547EE267B2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Your</a:t>
            </a:r>
            <a:r>
              <a:rPr lang="en-GB" baseline="0" dirty="0"/>
              <a:t> first task today is to create a test tube rainbow. Does anybody have any ideas on how they you might do this? </a:t>
            </a:r>
            <a:r>
              <a:rPr lang="en-GB" i="1" baseline="0" dirty="0"/>
              <a:t>Add different acids and alkalis to universal indicator to make the different colours. </a:t>
            </a:r>
            <a:endParaRPr lang="en-GB" i="0" baseline="0" dirty="0"/>
          </a:p>
          <a:p>
            <a:r>
              <a:rPr lang="en-GB" i="0" baseline="0" dirty="0"/>
              <a:t>It would be easy to do that! Instead, you’re going to have to try and make all the colours with only one acid and one alkali</a:t>
            </a:r>
          </a:p>
          <a:p>
            <a:r>
              <a:rPr lang="en-GB" i="0" baseline="0" dirty="0"/>
              <a:t>Get into pairs, you have 25 </a:t>
            </a:r>
            <a:r>
              <a:rPr lang="en-GB" i="0" baseline="0" dirty="0" err="1"/>
              <a:t>mins</a:t>
            </a:r>
            <a:r>
              <a:rPr lang="en-GB" i="0" baseline="0" dirty="0"/>
              <a:t> to complete the experiment and the team with the best rainbow and who worked the best will be awarded 5 </a:t>
            </a:r>
            <a:r>
              <a:rPr lang="en-GB" i="0" baseline="0" dirty="0" err="1"/>
              <a:t>vivos</a:t>
            </a:r>
            <a:r>
              <a:rPr lang="en-GB" i="0" baseline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E48B-922E-4BE8-8FA0-5B547EE267B2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1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1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47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17C26-BF06-40B8-A553-C273B03A5BD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CA54C-8D41-4801-B4D8-3877A3AED80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4011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95DD6-A478-4643-BDB7-5944627CC091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398248-E865-431D-AB74-4EF306B4C5B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7667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26F4B-7CE4-4920-A200-C70F962DAD9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9EFCD-90E2-473E-BF2C-B92F061D169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82175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AE840-76FE-4EA1-9B9F-D6A9BEE3F26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CEA2-9405-47D8-8217-8029880C518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321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8B98E-EDC8-499C-9314-4B9AD3AE2A4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813C0-102B-4097-ACAB-291A5FE83FD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88865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4FE0C-3E87-4757-A24E-18197181297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50630-C3F4-464F-BCB3-1199BEF9477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1475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ED86F-120D-4BBE-8EE8-14A00E3BCDF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6E4315-CF6D-4231-978A-E5CAFD7B1F0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7843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5A7AC-F6D9-499A-AB0B-8E54282D86B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C649F1-CFF8-4645-ACC7-1C02F31BB3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8051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99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BD89B-1708-4261-978D-0414EDD986B2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EB5938-278F-4505-8330-B2D4B3A151B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182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94D67-DDAE-41C2-AFF9-C541452A8646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A8A2E-B5E2-45C2-834E-94155C08B79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45602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8D5E8-DC7E-4694-A1A1-32F6E5ECAD1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69D03E-81A9-4C26-B09A-CD5380ED7A4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94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99368"/>
      </p:ext>
    </p:extLst>
  </p:cSld>
  <p:clrMapOvr>
    <a:masterClrMapping/>
  </p:clrMapOvr>
  <p:transition spd="med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61810"/>
      </p:ext>
    </p:extLst>
  </p:cSld>
  <p:clrMapOvr>
    <a:masterClrMapping/>
  </p:clrMapOvr>
  <p:transition spd="med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23450"/>
      </p:ext>
    </p:extLst>
  </p:cSld>
  <p:clrMapOvr>
    <a:masterClrMapping/>
  </p:clrMapOvr>
  <p:transition spd="med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01323"/>
      </p:ext>
    </p:extLst>
  </p:cSld>
  <p:clrMapOvr>
    <a:masterClrMapping/>
  </p:clrMapOvr>
  <p:transition spd="med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187906"/>
      </p:ext>
    </p:extLst>
  </p:cSld>
  <p:clrMapOvr>
    <a:masterClrMapping/>
  </p:clrMapOvr>
  <p:transition spd="med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33172"/>
      </p:ext>
    </p:extLst>
  </p:cSld>
  <p:clrMapOvr>
    <a:masterClrMapping/>
  </p:clrMapOvr>
  <p:transition spd="med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56788"/>
      </p:ext>
    </p:extLst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73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884358"/>
      </p:ext>
    </p:extLst>
  </p:cSld>
  <p:clrMapOvr>
    <a:masterClrMapping/>
  </p:clrMapOvr>
  <p:transition spd="med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75186"/>
      </p:ext>
    </p:extLst>
  </p:cSld>
  <p:clrMapOvr>
    <a:masterClrMapping/>
  </p:clrMapOvr>
  <p:transition spd="med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6718"/>
      </p:ext>
    </p:extLst>
  </p:cSld>
  <p:clrMapOvr>
    <a:masterClrMapping/>
  </p:clrMapOvr>
  <p:transition spd="med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66961"/>
      </p:ext>
    </p:extLst>
  </p:cSld>
  <p:clrMapOvr>
    <a:masterClrMapping/>
  </p:clrMapOvr>
  <p:transition spd="med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3167"/>
      </p:ext>
    </p:extLst>
  </p:cSld>
  <p:clrMapOvr>
    <a:masterClrMapping/>
  </p:clrMapOvr>
  <p:transition spd="med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09625"/>
      </p:ext>
    </p:extLst>
  </p:cSld>
  <p:clrMapOvr>
    <a:masterClrMapping/>
  </p:clrMapOvr>
  <p:transition spd="med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9651"/>
      </p:ext>
    </p:extLst>
  </p:cSld>
  <p:clrMapOvr>
    <a:masterClrMapping/>
  </p:clrMapOvr>
  <p:transition spd="med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9579"/>
      </p:ext>
    </p:extLst>
  </p:cSld>
  <p:clrMapOvr>
    <a:masterClrMapping/>
  </p:clrMapOvr>
  <p:transition spd="med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49066"/>
      </p:ext>
    </p:extLst>
  </p:cSld>
  <p:clrMapOvr>
    <a:masterClrMapping/>
  </p:clrMapOvr>
  <p:transition spd="med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49099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922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02389"/>
      </p:ext>
    </p:extLst>
  </p:cSld>
  <p:clrMapOvr>
    <a:masterClrMapping/>
  </p:clrMapOvr>
  <p:transition spd="med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4019"/>
      </p:ext>
    </p:extLst>
  </p:cSld>
  <p:clrMapOvr>
    <a:masterClrMapping/>
  </p:clrMapOvr>
  <p:transition spd="med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15067"/>
      </p:ext>
    </p:extLst>
  </p:cSld>
  <p:clrMapOvr>
    <a:masterClrMapping/>
  </p:clrMapOvr>
  <p:transition spd="med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2044"/>
      </p:ext>
    </p:extLst>
  </p:cSld>
  <p:clrMapOvr>
    <a:masterClrMapping/>
  </p:clrMapOvr>
  <p:transition spd="med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867744"/>
      </p:ext>
    </p:extLst>
  </p:cSld>
  <p:clrMapOvr>
    <a:masterClrMapping/>
  </p:clrMapOvr>
  <p:transition spd="med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09233"/>
      </p:ext>
    </p:extLst>
  </p:cSld>
  <p:clrMapOvr>
    <a:masterClrMapping/>
  </p:clrMapOvr>
  <p:transition spd="med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82847"/>
      </p:ext>
    </p:extLst>
  </p:cSld>
  <p:clrMapOvr>
    <a:masterClrMapping/>
  </p:clrMapOvr>
  <p:transition spd="med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36836"/>
      </p:ext>
    </p:extLst>
  </p:cSld>
  <p:clrMapOvr>
    <a:masterClrMapping/>
  </p:clrMapOvr>
  <p:transition spd="med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126625"/>
      </p:ext>
    </p:extLst>
  </p:cSld>
  <p:clrMapOvr>
    <a:masterClrMapping/>
  </p:clrMapOvr>
  <p:transition spd="med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42903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09546"/>
      </p:ext>
    </p:extLst>
  </p:cSld>
  <p:clrMapOvr>
    <a:masterClrMapping/>
  </p:clrMapOvr>
  <p:transition spd="med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1001"/>
      </p:ext>
    </p:extLst>
  </p:cSld>
  <p:clrMapOvr>
    <a:masterClrMapping/>
  </p:clrMapOvr>
  <p:transition spd="med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60550"/>
      </p:ext>
    </p:extLst>
  </p:cSld>
  <p:clrMapOvr>
    <a:masterClrMapping/>
  </p:clrMapOvr>
  <p:transition spd="med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98496"/>
      </p:ext>
    </p:extLst>
  </p:cSld>
  <p:clrMapOvr>
    <a:masterClrMapping/>
  </p:clrMapOvr>
  <p:transition spd="med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94930"/>
      </p:ext>
    </p:extLst>
  </p:cSld>
  <p:clrMapOvr>
    <a:masterClrMapping/>
  </p:clrMapOvr>
  <p:transition spd="med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69491"/>
      </p:ext>
    </p:extLst>
  </p:cSld>
  <p:clrMapOvr>
    <a:masterClrMapping/>
  </p:clrMapOvr>
  <p:transition spd="med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472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34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2339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4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85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392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501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979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866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42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154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9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1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2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DF588-7379-654A-83B7-AF6D5303E37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191E0-2829-2B45-9253-4D6194BF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4B3DB2B7-4F79-4E65-B994-A269A3265EE3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A0FE3A8-6D3A-43E8-94E4-AE9D56F65184}" type="slidenum">
              <a:rPr lang="en-GB" altLang="en-US" smtClean="0"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1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med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med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A35EFF1-8D9A-43F3-BA1B-F951F087C70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/>
              <a:t>31/05/2021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CF03151-3F43-4148-83C3-CFE4BD86BE3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9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med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DF588-7379-654A-83B7-AF6D5303E3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191E0-2829-2B45-9253-4D6194BF70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6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jpe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11" Type="http://schemas.openxmlformats.org/officeDocument/2006/relationships/image" Target="../media/image8.tiff"/><Relationship Id="rId5" Type="http://schemas.openxmlformats.org/officeDocument/2006/relationships/hyperlink" Target="http://www.google.com/url?sa=i&amp;rct=j&amp;q=&amp;esrc=s&amp;source=images&amp;cd=&amp;cad=rja&amp;uact=8&amp;ved=0ahUKEwipyZvBhvnTAhXH2xoKHZRdDpIQjRwIBw&amp;url=http://www.ecowater.com/&amp;psig=AFQjCNE8LMGSAW13LgaOEruxMAeH5YZWug&amp;ust=1495183440478045" TargetMode="External"/><Relationship Id="rId10" Type="http://schemas.openxmlformats.org/officeDocument/2006/relationships/image" Target="../media/image7.tiff"/><Relationship Id="rId4" Type="http://schemas.openxmlformats.org/officeDocument/2006/relationships/image" Target="../media/image2.png"/><Relationship Id="rId9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mnT9jwX4gQ?start=108&amp;feature=oembed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source=images&amp;cd=&amp;cad=rja&amp;docid=oMf68Zzw86U0YM&amp;tbnid=EW06EYdADNih5M:&amp;ved=0CAUQjRw&amp;url=http://panatanal.blogspot.com/2010/04/bee-pollen-health-benefits.html&amp;ei=zBvoUvgl5s7RBZDIgYAC&amp;bvm=bv.60157871,d.ZGU&amp;psig=AFQjCNHWeY7Ncsyjk9u81OXyuniHOF-4bg&amp;ust=13910295049416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youtube.com/watch?v=UOUN2hXvn6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7" descr="http://www.clipartbest.com/cliparts/dcr/eoe/dcreoezdi.jpeg">
            <a:extLst>
              <a:ext uri="{FF2B5EF4-FFF2-40B4-BE49-F238E27FC236}">
                <a16:creationId xmlns:a16="http://schemas.microsoft.com/office/drawing/2014/main" id="{A096682A-2A50-BA44-87A1-1DC8AEB6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7199">
            <a:off x="4995978" y="3626868"/>
            <a:ext cx="15557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921625" y="9723438"/>
            <a:ext cx="3367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-36512" y="1401435"/>
            <a:ext cx="9167813" cy="1077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GB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Starter</a:t>
            </a:r>
            <a:r>
              <a:rPr lang="en-GB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: A bee sting is acid. What would you use to treat it and why? Chose from the pictures below</a:t>
            </a:r>
          </a:p>
        </p:txBody>
      </p:sp>
      <p:sp>
        <p:nvSpPr>
          <p:cNvPr id="55304" name="TextBox 2"/>
          <p:cNvSpPr txBox="1">
            <a:spLocks noChangeArrowheads="1"/>
          </p:cNvSpPr>
          <p:nvPr/>
        </p:nvSpPr>
        <p:spPr bwMode="auto">
          <a:xfrm>
            <a:off x="7708900" y="195265"/>
            <a:ext cx="954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800" b="1">
                <a:solidFill>
                  <a:srgbClr val="FFFFFF"/>
                </a:solidFill>
                <a:latin typeface="Arial" charset="0"/>
                <a:cs typeface="Arial" charset="0"/>
              </a:rPr>
              <a:t>23/2/15</a:t>
            </a:r>
          </a:p>
        </p:txBody>
      </p:sp>
      <p:pic>
        <p:nvPicPr>
          <p:cNvPr id="21" name="Picture 2" descr="Picture">
            <a:extLst>
              <a:ext uri="{FF2B5EF4-FFF2-40B4-BE49-F238E27FC236}">
                <a16:creationId xmlns:a16="http://schemas.microsoft.com/office/drawing/2014/main" id="{AFB90BFC-723C-FE45-B68A-711FAB2C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32"/>
          <a:stretch/>
        </p:blipFill>
        <p:spPr bwMode="auto">
          <a:xfrm>
            <a:off x="848519" y="4909032"/>
            <a:ext cx="7696200" cy="14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C526D05F-E71C-0E43-AB67-C307E3DDDA59}"/>
              </a:ext>
            </a:extLst>
          </p:cNvPr>
          <p:cNvSpPr/>
          <p:nvPr/>
        </p:nvSpPr>
        <p:spPr>
          <a:xfrm rot="5400000">
            <a:off x="4100322" y="4277603"/>
            <a:ext cx="745129" cy="6313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23" name="Picture 2" descr="Image result for water">
            <a:hlinkClick r:id="rId5"/>
            <a:extLst>
              <a:ext uri="{FF2B5EF4-FFF2-40B4-BE49-F238E27FC236}">
                <a16:creationId xmlns:a16="http://schemas.microsoft.com/office/drawing/2014/main" id="{47AEF4B6-5A30-0448-9CA3-28B1B96A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378" y="2615106"/>
            <a:ext cx="735012" cy="160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8E53C2-88C3-354E-89AD-0A6737495D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82" r="30388" b="25730"/>
          <a:stretch/>
        </p:blipFill>
        <p:spPr>
          <a:xfrm>
            <a:off x="902074" y="2895647"/>
            <a:ext cx="708736" cy="1264424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A33637A-EBD6-0441-975B-BF7B2CDA28F4}"/>
              </a:ext>
            </a:extLst>
          </p:cNvPr>
          <p:cNvSpPr/>
          <p:nvPr/>
        </p:nvSpPr>
        <p:spPr>
          <a:xfrm rot="5400000">
            <a:off x="883880" y="4277603"/>
            <a:ext cx="745129" cy="6313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49164-7958-484C-B8DF-96CAB5B47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35" y="2876148"/>
            <a:ext cx="1505370" cy="1303422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9F56DE3-6C32-264F-A412-BC6769C4D555}"/>
              </a:ext>
            </a:extLst>
          </p:cNvPr>
          <p:cNvSpPr/>
          <p:nvPr/>
        </p:nvSpPr>
        <p:spPr>
          <a:xfrm rot="5400000">
            <a:off x="1889958" y="4408361"/>
            <a:ext cx="745129" cy="4468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9357-FF7D-B147-8C16-40AFBE3B1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8697" y="2723047"/>
            <a:ext cx="1037249" cy="1589653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F5C3A86B-D8A5-4A48-8772-0EB77E163796}"/>
              </a:ext>
            </a:extLst>
          </p:cNvPr>
          <p:cNvSpPr/>
          <p:nvPr/>
        </p:nvSpPr>
        <p:spPr>
          <a:xfrm rot="5400000">
            <a:off x="7211442" y="4369582"/>
            <a:ext cx="745129" cy="6313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3B17F-81AA-4044-8813-CA27221DF3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3077" y="2584664"/>
            <a:ext cx="1437007" cy="157746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C3FF1AD-7F77-8241-8B84-9E708C78C544}"/>
              </a:ext>
            </a:extLst>
          </p:cNvPr>
          <p:cNvSpPr/>
          <p:nvPr/>
        </p:nvSpPr>
        <p:spPr>
          <a:xfrm rot="5400000">
            <a:off x="2974116" y="4387425"/>
            <a:ext cx="745129" cy="4468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6DF3-5128-F740-8683-5D1358DF0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5686" y="2521265"/>
            <a:ext cx="1336672" cy="121436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BABD3148-6D4F-0A41-A92B-F82B7BCA5C09}"/>
              </a:ext>
            </a:extLst>
          </p:cNvPr>
          <p:cNvSpPr/>
          <p:nvPr/>
        </p:nvSpPr>
        <p:spPr>
          <a:xfrm rot="5400000">
            <a:off x="5163159" y="4410196"/>
            <a:ext cx="745129" cy="5307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6" name="TextBox 2"/>
          <p:cNvSpPr txBox="1">
            <a:spLocks noChangeArrowheads="1"/>
          </p:cNvSpPr>
          <p:nvPr/>
        </p:nvSpPr>
        <p:spPr bwMode="auto">
          <a:xfrm>
            <a:off x="7708900" y="195265"/>
            <a:ext cx="954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23/2/15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2700" y="-22225"/>
            <a:ext cx="9144000" cy="584200"/>
          </a:xfrm>
          <a:prstGeom prst="rect">
            <a:avLst/>
          </a:prstGeom>
          <a:solidFill>
            <a:srgbClr val="FF5050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>
                <a:solidFill>
                  <a:prstClr val="white"/>
                </a:solidFill>
              </a:rPr>
              <a:t>Neutralisation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4926" y="766766"/>
            <a:ext cx="5527282" cy="46166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Keywords: </a:t>
            </a:r>
            <a:r>
              <a:rPr lang="en-GB" sz="2400" dirty="0">
                <a:solidFill>
                  <a:srgbClr val="FF5050"/>
                </a:solidFill>
              </a:rPr>
              <a:t>Neutralisation, base, acid, alkali</a:t>
            </a:r>
          </a:p>
        </p:txBody>
      </p:sp>
      <p:sp>
        <p:nvSpPr>
          <p:cNvPr id="33" name="Date Placeholder 2"/>
          <p:cNvSpPr>
            <a:spLocks noGrp="1"/>
          </p:cNvSpPr>
          <p:nvPr>
            <p:ph type="dt" sz="quarter" idx="10"/>
          </p:nvPr>
        </p:nvSpPr>
        <p:spPr>
          <a:xfrm>
            <a:off x="7415213" y="147638"/>
            <a:ext cx="1905000" cy="4572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defRPr/>
            </a:pPr>
            <a:fld id="{70C3C8A6-CF89-470E-AC86-A18DA8AA02F7}" type="datetime1">
              <a:rPr lang="en-GB" altLang="en-US" sz="2000"/>
              <a:pPr eaLnBrk="1" hangingPunct="1">
                <a:defRPr/>
              </a:pPr>
              <a:t>31/05/2021</a:t>
            </a:fld>
            <a:endParaRPr lang="en-GB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009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73154" y="1412881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4276" name="Title 1"/>
          <p:cNvSpPr txBox="1">
            <a:spLocks/>
          </p:cNvSpPr>
          <p:nvPr/>
        </p:nvSpPr>
        <p:spPr bwMode="auto">
          <a:xfrm>
            <a:off x="973138" y="2022505"/>
            <a:ext cx="8170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240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54" y="2420968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GB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1189" y="557948"/>
            <a:ext cx="5630112" cy="44627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3200" b="1" u="sng" dirty="0">
                <a:solidFill>
                  <a:prstClr val="black"/>
                </a:solidFill>
                <a:latin typeface="Comic Sans MS" panose="030F0702030302020204" pitchFamily="66" charset="0"/>
              </a:rPr>
              <a:t>Learning Outcomes:</a:t>
            </a:r>
            <a:endParaRPr lang="en-GB" sz="2800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GB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Describe how pH changes during neutralisation reactions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GB" sz="2800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Explain useful examples of neutralisation reactions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GB" sz="2800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Perform a neutralisation reaction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4072" y="5020708"/>
            <a:ext cx="5452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  <a:cs typeface="Arial" panose="020B0604020202020204" pitchFamily="34" charset="0"/>
              </a:rPr>
              <a:t>Did you know</a:t>
            </a: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… it is believed that wasps stings are alkaline but actually they are just below neutral on the pH scale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875" y="-7633"/>
            <a:ext cx="9144000" cy="58420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 err="1">
                <a:solidFill>
                  <a:prstClr val="white"/>
                </a:solidFill>
              </a:rPr>
              <a:t>LOb</a:t>
            </a:r>
            <a:r>
              <a:rPr lang="en-GB" sz="3200" b="1" dirty="0">
                <a:solidFill>
                  <a:prstClr val="white"/>
                </a:solidFill>
              </a:rPr>
              <a:t>: Understand neutralisation reactions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99155" y="349881"/>
            <a:ext cx="3789947" cy="3583177"/>
          </a:xfrm>
          <a:prstGeom prst="rightArrow">
            <a:avLst>
              <a:gd name="adj1" fmla="val 51019"/>
              <a:gd name="adj2" fmla="val 55297"/>
            </a:avLst>
          </a:prstGeom>
          <a:solidFill>
            <a:srgbClr val="F3987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b="1" dirty="0">
                <a:solidFill>
                  <a:prstClr val="black"/>
                </a:solidFill>
                <a:latin typeface="Comic Sans MS" panose="030F0702030302020204" pitchFamily="66" charset="0"/>
                <a:cs typeface="Consolas" pitchFamily="49" charset="0"/>
              </a:rPr>
              <a:t>Keywords:</a:t>
            </a:r>
            <a:r>
              <a:rPr lang="en-GB" sz="3200" dirty="0">
                <a:solidFill>
                  <a:srgbClr val="8064A2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dirty="0">
                <a:solidFill>
                  <a:schemeClr val="tx1"/>
                </a:solidFill>
              </a:rPr>
              <a:t>Neutralisation, base, acid, alkali</a:t>
            </a:r>
            <a:endParaRPr lang="en-GB" sz="2800" b="1" dirty="0">
              <a:solidFill>
                <a:schemeClr val="tx1"/>
              </a:solidFill>
              <a:cs typeface="Consolas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669C8-4663-C64C-931A-8BC0D24C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0"/>
          <a:stretch/>
        </p:blipFill>
        <p:spPr>
          <a:xfrm>
            <a:off x="-15874" y="4713583"/>
            <a:ext cx="3422219" cy="2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5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0" t="21182" r="29722" b="29095"/>
          <a:stretch/>
        </p:blipFill>
        <p:spPr bwMode="auto">
          <a:xfrm>
            <a:off x="96253" y="584202"/>
            <a:ext cx="8996734" cy="627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CB62D-7E78-2A46-A4F8-0E40AE6724CE}"/>
              </a:ext>
            </a:extLst>
          </p:cNvPr>
          <p:cNvSpPr txBox="1"/>
          <p:nvPr/>
        </p:nvSpPr>
        <p:spPr>
          <a:xfrm>
            <a:off x="0" y="0"/>
            <a:ext cx="9144000" cy="58420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 base?</a:t>
            </a:r>
          </a:p>
        </p:txBody>
      </p:sp>
    </p:spTree>
    <p:extLst>
      <p:ext uri="{BB962C8B-B14F-4D97-AF65-F5344CB8AC3E}">
        <p14:creationId xmlns:p14="http://schemas.microsoft.com/office/powerpoint/2010/main" val="99431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tch and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6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5875" y="-7633"/>
            <a:ext cx="9144000" cy="954107"/>
          </a:xfrm>
          <a:prstGeom prst="rect">
            <a:avLst/>
          </a:prstGeom>
          <a:solidFill>
            <a:srgbClr val="FFC000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Input: Listen out for how neutralisation is used in every day life. Make notes as you watch; you will need them later.</a:t>
            </a:r>
          </a:p>
        </p:txBody>
      </p:sp>
    </p:spTree>
    <p:extLst>
      <p:ext uri="{BB962C8B-B14F-4D97-AF65-F5344CB8AC3E}">
        <p14:creationId xmlns:p14="http://schemas.microsoft.com/office/powerpoint/2010/main" val="358671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Neutralisation | Acid Bases and Salts | Don't Memorise">
            <a:hlinkClick r:id="" action="ppaction://media"/>
            <a:extLst>
              <a:ext uri="{FF2B5EF4-FFF2-40B4-BE49-F238E27FC236}">
                <a16:creationId xmlns:a16="http://schemas.microsoft.com/office/drawing/2014/main" id="{25452DC7-C918-4EB6-8B7A-1FD6DA98B4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94184"/>
            <a:ext cx="9144000" cy="51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4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tomach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r="23772"/>
          <a:stretch/>
        </p:blipFill>
        <p:spPr bwMode="auto">
          <a:xfrm>
            <a:off x="3025211" y="2001326"/>
            <a:ext cx="2589376" cy="48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5875" y="-7633"/>
            <a:ext cx="9144000" cy="954107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Activity: Use the words below to explain how we use neutralisation for indigestion </a:t>
            </a:r>
          </a:p>
        </p:txBody>
      </p:sp>
      <p:pic>
        <p:nvPicPr>
          <p:cNvPr id="2054" name="Picture 6" descr="Image result for indigestion tab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09" y="3037842"/>
            <a:ext cx="1667874" cy="110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698" y="2668509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Bicarbonate of soda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90" y="435306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Indigestion</a:t>
            </a:r>
          </a:p>
        </p:txBody>
      </p:sp>
      <p:pic>
        <p:nvPicPr>
          <p:cNvPr id="2056" name="Picture 8" descr="Image result for stomac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73" y="47152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38223" y="1291253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Stomach acid</a:t>
            </a:r>
          </a:p>
        </p:txBody>
      </p:sp>
      <p:pic>
        <p:nvPicPr>
          <p:cNvPr id="2058" name="Picture 10" descr="Image result for hydrochloric ac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13" y="1631996"/>
            <a:ext cx="1905985" cy="19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52036" y="511597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Alkali</a:t>
            </a:r>
          </a:p>
        </p:txBody>
      </p:sp>
      <p:pic>
        <p:nvPicPr>
          <p:cNvPr id="2060" name="Picture 12" descr="Image result for pH sca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67" y="5495144"/>
            <a:ext cx="3542558" cy="8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0929" y="526431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Salt + water</a:t>
            </a:r>
          </a:p>
        </p:txBody>
      </p:sp>
      <p:pic>
        <p:nvPicPr>
          <p:cNvPr id="2062" name="Picture 14" descr="Image result for salt and wa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11" y="5667775"/>
            <a:ext cx="1698803" cy="11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neutr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7" y="1089155"/>
            <a:ext cx="912173" cy="91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0312" y="1062809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Neutralisation</a:t>
            </a:r>
          </a:p>
        </p:txBody>
      </p:sp>
      <p:pic>
        <p:nvPicPr>
          <p:cNvPr id="2066" name="Picture 18" descr="Image result for reacti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829" y="4053106"/>
            <a:ext cx="1914037" cy="69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too much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4" y="1462921"/>
            <a:ext cx="1474987" cy="82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92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7340"/>
            <a:ext cx="9002110" cy="68634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400" dirty="0">
                <a:latin typeface="Calibri"/>
                <a:cs typeface="Calibri"/>
              </a:rPr>
              <a:t>We have s________ acid to help digestion. The acid is called hydro________ a_____. When it gets too much it causes ___________. To stop this we need to neutralise the acid. We add bi_________ of soda tables which are an _________. This reacts with the acid to form ______ and _______ which are harmless. This process is called 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15185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99393"/>
            <a:ext cx="9002110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 dirty="0">
                <a:latin typeface="Calibri"/>
                <a:cs typeface="Calibri"/>
              </a:rPr>
              <a:t>We have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stomach</a:t>
            </a:r>
            <a:r>
              <a:rPr lang="en-GB" sz="4000" dirty="0">
                <a:latin typeface="Calibri"/>
                <a:cs typeface="Calibri"/>
              </a:rPr>
              <a:t> acid to help digestion. The acid is called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hydrochloric acid</a:t>
            </a:r>
            <a:r>
              <a:rPr lang="en-GB" sz="4000" dirty="0">
                <a:latin typeface="Calibri"/>
                <a:cs typeface="Calibri"/>
              </a:rPr>
              <a:t>. When it gets too much it causes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indigestion</a:t>
            </a:r>
            <a:r>
              <a:rPr lang="en-GB" sz="4000" dirty="0">
                <a:latin typeface="Calibri"/>
                <a:cs typeface="Calibri"/>
              </a:rPr>
              <a:t>. To stop this we need to neutralise the acid. We add bi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carbonate</a:t>
            </a:r>
            <a:r>
              <a:rPr lang="en-GB" sz="4000" dirty="0">
                <a:latin typeface="Calibri"/>
                <a:cs typeface="Calibri"/>
              </a:rPr>
              <a:t> of soda tables which are an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alkali</a:t>
            </a:r>
            <a:r>
              <a:rPr lang="en-GB" sz="4000" dirty="0">
                <a:latin typeface="Calibri"/>
                <a:cs typeface="Calibri"/>
              </a:rPr>
              <a:t>. This reacts with the acid to form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salt</a:t>
            </a:r>
            <a:r>
              <a:rPr lang="en-GB" sz="4000" dirty="0">
                <a:latin typeface="Calibri"/>
                <a:cs typeface="Calibri"/>
              </a:rPr>
              <a:t> and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water</a:t>
            </a:r>
            <a:r>
              <a:rPr lang="en-GB" sz="4000" dirty="0">
                <a:latin typeface="Calibri"/>
                <a:cs typeface="Calibri"/>
              </a:rPr>
              <a:t> which are harmless. This process is called </a:t>
            </a:r>
            <a:r>
              <a:rPr lang="en-GB" sz="4000" b="1" dirty="0">
                <a:solidFill>
                  <a:srgbClr val="FF0000"/>
                </a:solidFill>
                <a:latin typeface="Calibri"/>
                <a:cs typeface="Calibri"/>
              </a:rPr>
              <a:t>neutralisation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5875" y="-7633"/>
            <a:ext cx="9144000" cy="646331"/>
          </a:xfrm>
          <a:prstGeom prst="rect">
            <a:avLst/>
          </a:prstGeom>
          <a:solidFill>
            <a:srgbClr val="0070C0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6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85607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3" y="1515075"/>
            <a:ext cx="4168902" cy="486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5875" y="-7633"/>
            <a:ext cx="9144000" cy="523220"/>
          </a:xfrm>
          <a:prstGeom prst="rect">
            <a:avLst/>
          </a:prstGeom>
          <a:solidFill>
            <a:srgbClr val="0070C0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Review: Read out your answers</a:t>
            </a:r>
          </a:p>
        </p:txBody>
      </p:sp>
      <p:sp>
        <p:nvSpPr>
          <p:cNvPr id="4" name="AutoShape 2" descr="Image result for read ou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t="40687" r="58965" b="28508"/>
          <a:stretch/>
        </p:blipFill>
        <p:spPr bwMode="auto">
          <a:xfrm>
            <a:off x="2" y="3689130"/>
            <a:ext cx="3138089" cy="316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04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stomach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r="23772"/>
          <a:stretch/>
        </p:blipFill>
        <p:spPr bwMode="auto">
          <a:xfrm>
            <a:off x="3025211" y="2001326"/>
            <a:ext cx="2589376" cy="48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212" y="256376"/>
            <a:ext cx="8760732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sz="2000" dirty="0"/>
              <a:t>We have stomach acid to help digestion. When it gets too much we</a:t>
            </a:r>
          </a:p>
          <a:p>
            <a:pPr algn="ctr"/>
            <a:r>
              <a:rPr lang="en-GB" sz="2000" dirty="0"/>
              <a:t>need to calm it down. We can neutralise it by adding an alkali. </a:t>
            </a:r>
          </a:p>
          <a:p>
            <a:pPr algn="ctr"/>
            <a:r>
              <a:rPr lang="en-GB" sz="2000" dirty="0"/>
              <a:t>We add bicarbonate of soda indigestion tablets which causes a reaction</a:t>
            </a:r>
          </a:p>
          <a:p>
            <a:pPr algn="ctr"/>
            <a:r>
              <a:rPr lang="en-GB" sz="2000" dirty="0"/>
              <a:t>With the acid forming salt and water. </a:t>
            </a:r>
          </a:p>
        </p:txBody>
      </p:sp>
    </p:spTree>
    <p:extLst>
      <p:ext uri="{BB962C8B-B14F-4D97-AF65-F5344CB8AC3E}">
        <p14:creationId xmlns:p14="http://schemas.microsoft.com/office/powerpoint/2010/main" val="1823579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www.abundanthealthcenter.com/blog/wp-content/uploads/2011/04/PH-Scal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4317" y="1273115"/>
            <a:ext cx="3312368" cy="475252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GB" sz="3600" b="1" dirty="0">
                <a:solidFill>
                  <a:prstClr val="black"/>
                </a:solidFill>
              </a:rPr>
              <a:t>Bee stings are ACIDIC</a:t>
            </a: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endParaRPr lang="en-GB" dirty="0">
              <a:solidFill>
                <a:prstClr val="black"/>
              </a:solidFill>
            </a:endParaRPr>
          </a:p>
          <a:p>
            <a:pPr algn="ctr" defTabSz="914400"/>
            <a:r>
              <a:rPr lang="en-GB" sz="2400" b="1" dirty="0">
                <a:solidFill>
                  <a:prstClr val="black"/>
                </a:solidFill>
              </a:rPr>
              <a:t>Bee stings are around pH3</a:t>
            </a:r>
          </a:p>
        </p:txBody>
      </p:sp>
      <p:pic>
        <p:nvPicPr>
          <p:cNvPr id="2050" name="Picture 2" descr="http://4.bp.blogspot.com/_YGkSujzLG1g/S8eFOjiQ7yI/AAAAAAAAAA8/wSRi2dGDr-c/s400/be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t="2243"/>
          <a:stretch>
            <a:fillRect/>
          </a:stretch>
        </p:blipFill>
        <p:spPr bwMode="auto">
          <a:xfrm>
            <a:off x="420343" y="2857291"/>
            <a:ext cx="2905125" cy="216024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211960" y="1511055"/>
            <a:ext cx="4104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Bicarbonate of soda (pH9)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1960" y="3064606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Black Coffee (pH5)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1960" y="4191473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Lemon Juice (pH2)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1960" y="4983561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Water (pH7)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875" y="-7633"/>
            <a:ext cx="9144000" cy="523220"/>
          </a:xfrm>
          <a:prstGeom prst="rect">
            <a:avLst/>
          </a:prstGeom>
          <a:solidFill>
            <a:srgbClr val="FF6161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would we use to neutralise?</a:t>
            </a:r>
          </a:p>
        </p:txBody>
      </p:sp>
    </p:spTree>
    <p:extLst>
      <p:ext uri="{BB962C8B-B14F-4D97-AF65-F5344CB8AC3E}">
        <p14:creationId xmlns:p14="http://schemas.microsoft.com/office/powerpoint/2010/main" val="190098977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7" descr="http://www.clipartbest.com/cliparts/dcr/eoe/dcreoezdi.jpeg">
            <a:extLst>
              <a:ext uri="{FF2B5EF4-FFF2-40B4-BE49-F238E27FC236}">
                <a16:creationId xmlns:a16="http://schemas.microsoft.com/office/drawing/2014/main" id="{A096682A-2A50-BA44-87A1-1DC8AEB6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7199">
            <a:off x="4995978" y="3626868"/>
            <a:ext cx="15557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921625" y="9723438"/>
            <a:ext cx="3367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0" y="-12299"/>
            <a:ext cx="9167813" cy="1077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GB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Starter</a:t>
            </a:r>
            <a:r>
              <a:rPr lang="en-GB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: A bee sting is acid. What would you use to treat it and why? Chose from the pictures below</a:t>
            </a:r>
          </a:p>
        </p:txBody>
      </p:sp>
      <p:pic>
        <p:nvPicPr>
          <p:cNvPr id="21" name="Picture 2" descr="Picture">
            <a:extLst>
              <a:ext uri="{FF2B5EF4-FFF2-40B4-BE49-F238E27FC236}">
                <a16:creationId xmlns:a16="http://schemas.microsoft.com/office/drawing/2014/main" id="{AFB90BFC-723C-FE45-B68A-711FAB2C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32"/>
          <a:stretch/>
        </p:blipFill>
        <p:spPr bwMode="auto">
          <a:xfrm>
            <a:off x="848519" y="4909032"/>
            <a:ext cx="7696200" cy="14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3B17F-81AA-4044-8813-CA27221DF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077" y="2584664"/>
            <a:ext cx="1437007" cy="157746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C3FF1AD-7F77-8241-8B84-9E708C78C544}"/>
              </a:ext>
            </a:extLst>
          </p:cNvPr>
          <p:cNvSpPr/>
          <p:nvPr/>
        </p:nvSpPr>
        <p:spPr>
          <a:xfrm rot="5400000">
            <a:off x="2974116" y="4387425"/>
            <a:ext cx="745129" cy="4468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6DF3-5128-F740-8683-5D1358DF0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686" y="2521265"/>
            <a:ext cx="1336672" cy="121436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BABD3148-6D4F-0A41-A92B-F82B7BCA5C09}"/>
              </a:ext>
            </a:extLst>
          </p:cNvPr>
          <p:cNvSpPr/>
          <p:nvPr/>
        </p:nvSpPr>
        <p:spPr>
          <a:xfrm rot="5400000">
            <a:off x="5163159" y="4410196"/>
            <a:ext cx="745129" cy="5307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681" y="1292772"/>
            <a:ext cx="8304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Use toothpaste or bicarbonate of soda as a weak</a:t>
            </a:r>
          </a:p>
          <a:p>
            <a:pPr algn="ctr"/>
            <a:r>
              <a:rPr lang="en-GB" sz="3200" dirty="0"/>
              <a:t> alkali neutralises a weak acid</a:t>
            </a:r>
          </a:p>
        </p:txBody>
      </p:sp>
    </p:spTree>
    <p:extLst>
      <p:ext uri="{BB962C8B-B14F-4D97-AF65-F5344CB8AC3E}">
        <p14:creationId xmlns:p14="http://schemas.microsoft.com/office/powerpoint/2010/main" val="35555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76674"/>
            <a:ext cx="9144000" cy="10156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6000" b="1" dirty="0">
                <a:solidFill>
                  <a:prstClr val="white"/>
                </a:solidFill>
              </a:rPr>
              <a:t>Neutralisation</a:t>
            </a:r>
          </a:p>
        </p:txBody>
      </p:sp>
      <p:sp>
        <p:nvSpPr>
          <p:cNvPr id="5" name="AutoShape 2" descr="http://www.abundanthealthcenter.com/blog/wp-content/uploads/2011/04/PH-Scal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8" y="2132858"/>
            <a:ext cx="84404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2. If I had an acid of pH 1, what substance would neutralise it? </a:t>
            </a:r>
            <a:r>
              <a:rPr lang="en-GB" sz="3200" b="1" dirty="0">
                <a:solidFill>
                  <a:srgbClr val="0070C0"/>
                </a:solidFill>
              </a:rPr>
              <a:t>Bleach (pH13)</a:t>
            </a:r>
          </a:p>
          <a:p>
            <a:pPr algn="ctr" defTabSz="914400"/>
            <a:endParaRPr lang="en-GB" sz="3200" b="1" dirty="0">
              <a:solidFill>
                <a:prstClr val="black"/>
              </a:solidFill>
            </a:endParaRPr>
          </a:p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3. If I had an alkali of pH 10, what acid would you use to neutralise it? </a:t>
            </a:r>
            <a:r>
              <a:rPr lang="en-GB" sz="3200" b="1" dirty="0">
                <a:solidFill>
                  <a:srgbClr val="0070C0"/>
                </a:solidFill>
              </a:rPr>
              <a:t>Tomato Juice (pH4)</a:t>
            </a:r>
          </a:p>
          <a:p>
            <a:pPr algn="ctr" defTabSz="914400"/>
            <a:endParaRPr lang="en-GB" sz="3200" b="1" dirty="0">
              <a:solidFill>
                <a:prstClr val="black"/>
              </a:solidFill>
            </a:endParaRPr>
          </a:p>
          <a:p>
            <a:pPr algn="ctr" defTabSz="914400"/>
            <a:r>
              <a:rPr lang="en-GB" sz="3200" b="1" dirty="0">
                <a:solidFill>
                  <a:prstClr val="black"/>
                </a:solidFill>
              </a:rPr>
              <a:t>4. Which substance would neutralise lemon juice(pH 2)? </a:t>
            </a:r>
            <a:r>
              <a:rPr lang="en-GB" sz="3200" b="1" dirty="0">
                <a:solidFill>
                  <a:srgbClr val="0070C0"/>
                </a:solidFill>
              </a:rPr>
              <a:t>Soapy Water (pH12)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9992" y="2636912"/>
            <a:ext cx="266429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4077072"/>
            <a:ext cx="36724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95936" y="5661248"/>
            <a:ext cx="36004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375" y="1511059"/>
            <a:ext cx="6392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1. What colour is neutral on the pH scale?</a:t>
            </a:r>
          </a:p>
        </p:txBody>
      </p:sp>
    </p:spTree>
    <p:extLst>
      <p:ext uri="{BB962C8B-B14F-4D97-AF65-F5344CB8AC3E}">
        <p14:creationId xmlns:p14="http://schemas.microsoft.com/office/powerpoint/2010/main" val="409249225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73154" y="1412881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4276" name="Title 1"/>
          <p:cNvSpPr txBox="1">
            <a:spLocks/>
          </p:cNvSpPr>
          <p:nvPr/>
        </p:nvSpPr>
        <p:spPr bwMode="auto">
          <a:xfrm>
            <a:off x="973138" y="2022505"/>
            <a:ext cx="8170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240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54" y="2420968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GB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1189" y="557948"/>
            <a:ext cx="5630112" cy="44627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3200" b="1" u="sng" dirty="0">
                <a:solidFill>
                  <a:prstClr val="black"/>
                </a:solidFill>
              </a:rPr>
              <a:t>Learning Outcomes:</a:t>
            </a:r>
            <a:endParaRPr lang="en-GB" sz="2800" dirty="0">
              <a:solidFill>
                <a:prstClr val="black"/>
              </a:solidFill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GB" sz="2800" dirty="0">
                <a:solidFill>
                  <a:srgbClr val="FF0000"/>
                </a:solidFill>
              </a:rPr>
              <a:t>Describe how pH changes during neutralisation reactions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endParaRPr lang="en-GB" sz="2800" dirty="0">
              <a:solidFill>
                <a:srgbClr val="FF0000"/>
              </a:solidFill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GB" sz="2800" dirty="0">
                <a:solidFill>
                  <a:srgbClr val="FF0000"/>
                </a:solidFill>
              </a:rPr>
              <a:t>Explain useful examples of neutralisation reactions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GB" sz="2800" dirty="0">
              <a:solidFill>
                <a:prstClr val="black"/>
              </a:solidFill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</a:rPr>
              <a:t>Perform a neutralisation reaction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4072" y="5020708"/>
            <a:ext cx="5452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  <a:cs typeface="Arial" panose="020B0604020202020204" pitchFamily="34" charset="0"/>
              </a:rPr>
              <a:t>Did you know</a:t>
            </a: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… it is believed that wasps stings are alkaline but actually they are just below neutral on the pH scale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875" y="-7633"/>
            <a:ext cx="9144000" cy="58420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 err="1">
                <a:solidFill>
                  <a:prstClr val="white"/>
                </a:solidFill>
              </a:rPr>
              <a:t>LOb</a:t>
            </a:r>
            <a:r>
              <a:rPr lang="en-GB" sz="3200" b="1" dirty="0">
                <a:solidFill>
                  <a:prstClr val="white"/>
                </a:solidFill>
              </a:rPr>
              <a:t>: Understand neutralisation reactions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99155" y="349881"/>
            <a:ext cx="3789947" cy="3583177"/>
          </a:xfrm>
          <a:prstGeom prst="rightArrow">
            <a:avLst>
              <a:gd name="adj1" fmla="val 51019"/>
              <a:gd name="adj2" fmla="val 55297"/>
            </a:avLst>
          </a:prstGeom>
          <a:solidFill>
            <a:srgbClr val="F3987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b="1" dirty="0">
                <a:solidFill>
                  <a:prstClr val="black"/>
                </a:solidFill>
                <a:cs typeface="Consolas" pitchFamily="49" charset="0"/>
              </a:rPr>
              <a:t>Keywords:</a:t>
            </a:r>
            <a:r>
              <a:rPr lang="en-GB" sz="3200" dirty="0">
                <a:solidFill>
                  <a:srgbClr val="8064A2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dirty="0">
                <a:solidFill>
                  <a:prstClr val="black"/>
                </a:solidFill>
              </a:rPr>
              <a:t>Neutralisation, base, acid, alkali</a:t>
            </a:r>
            <a:endParaRPr lang="en-GB" sz="2800" b="1" dirty="0">
              <a:solidFill>
                <a:prstClr val="black"/>
              </a:solidFill>
              <a:cs typeface="Consolas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669C8-4663-C64C-931A-8BC0D24C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0"/>
          <a:stretch/>
        </p:blipFill>
        <p:spPr>
          <a:xfrm>
            <a:off x="-15874" y="4713583"/>
            <a:ext cx="3422219" cy="2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985" y="5478325"/>
            <a:ext cx="844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2400" b="1" dirty="0">
                <a:solidFill>
                  <a:prstClr val="black"/>
                </a:solidFill>
              </a:rPr>
              <a:t>You have 10mins to create a test tube rainbow</a:t>
            </a:r>
          </a:p>
        </p:txBody>
      </p:sp>
      <p:pic>
        <p:nvPicPr>
          <p:cNvPr id="3074" name="Picture 2" descr="U:\IMG_064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1" t="4701" r="25825" b="38457"/>
          <a:stretch/>
        </p:blipFill>
        <p:spPr bwMode="auto">
          <a:xfrm>
            <a:off x="2020399" y="1873682"/>
            <a:ext cx="5103205" cy="34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09359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lets get practic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1"/>
          <a:stretch/>
        </p:blipFill>
        <p:spPr bwMode="auto">
          <a:xfrm>
            <a:off x="1" y="2854690"/>
            <a:ext cx="9144001" cy="40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:\IMG_064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1" t="4701" r="25825" b="38457"/>
          <a:stretch/>
        </p:blipFill>
        <p:spPr bwMode="auto">
          <a:xfrm>
            <a:off x="4040797" y="2"/>
            <a:ext cx="5103205" cy="28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5875" y="-7633"/>
            <a:ext cx="4056670" cy="2862322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sz="3600" b="1" dirty="0">
                <a:solidFill>
                  <a:prstClr val="white"/>
                </a:solidFill>
              </a:rPr>
              <a:t>AIM: To use your acid and alkali to create the best solution rainbow in the class </a:t>
            </a:r>
          </a:p>
        </p:txBody>
      </p:sp>
    </p:spTree>
    <p:extLst>
      <p:ext uri="{BB962C8B-B14F-4D97-AF65-F5344CB8AC3E}">
        <p14:creationId xmlns:p14="http://schemas.microsoft.com/office/powerpoint/2010/main" val="20844207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:\IMG_06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1" t="4701" r="25825" b="38457"/>
          <a:stretch/>
        </p:blipFill>
        <p:spPr bwMode="auto">
          <a:xfrm>
            <a:off x="0" y="4776952"/>
            <a:ext cx="3384376" cy="2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8800"/>
            <a:ext cx="3767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32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Equipment: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Spotting tile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Universal indicator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(Alkali)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(Acid)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pH scale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Measuring cylinder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0229" y="40953"/>
            <a:ext cx="42202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32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pPr marL="457200" indent="-457200" algn="ctr" defTabSz="914400">
              <a:buFont typeface="+mj-lt"/>
              <a:buAutoNum type="arabicPeriod"/>
            </a:pPr>
            <a:r>
              <a:rPr lang="en-GB" sz="2800" b="1" dirty="0">
                <a:solidFill>
                  <a:prstClr val="black"/>
                </a:solidFill>
              </a:rPr>
              <a:t>Place acid into the test tube</a:t>
            </a:r>
          </a:p>
          <a:p>
            <a:pPr marL="457200" indent="-457200" algn="ctr" defTabSz="914400">
              <a:buFont typeface="+mj-lt"/>
              <a:buAutoNum type="arabicPeriod"/>
            </a:pPr>
            <a:r>
              <a:rPr lang="en-GB" sz="2800" b="1" dirty="0">
                <a:solidFill>
                  <a:prstClr val="black"/>
                </a:solidFill>
              </a:rPr>
              <a:t>Place 2 drops of universal indicator in each test tube</a:t>
            </a:r>
          </a:p>
          <a:p>
            <a:pPr algn="ctr" defTabSz="914400"/>
            <a:endParaRPr lang="en-GB" sz="1200" b="1" dirty="0">
              <a:solidFill>
                <a:prstClr val="black"/>
              </a:solidFill>
            </a:endParaRPr>
          </a:p>
          <a:p>
            <a:pPr algn="ctr" defTabSz="914400"/>
            <a:r>
              <a:rPr lang="en-GB" sz="2800" b="1" dirty="0">
                <a:solidFill>
                  <a:prstClr val="black"/>
                </a:solidFill>
              </a:rPr>
              <a:t>The rest is for you to work out!</a:t>
            </a:r>
          </a:p>
          <a:p>
            <a:pPr algn="ctr" defTabSz="914400"/>
            <a:endParaRPr lang="en-GB" sz="2800" b="1" dirty="0">
              <a:solidFill>
                <a:prstClr val="black"/>
              </a:solidFill>
            </a:endParaRPr>
          </a:p>
          <a:p>
            <a:pPr algn="ctr" defTabSz="914400"/>
            <a:r>
              <a:rPr lang="en-GB" sz="2800" b="1" dirty="0">
                <a:solidFill>
                  <a:prstClr val="black"/>
                </a:solidFill>
              </a:rPr>
              <a:t>HINT: Try mixing the acid and alkali together</a:t>
            </a:r>
          </a:p>
        </p:txBody>
      </p:sp>
    </p:spTree>
    <p:extLst>
      <p:ext uri="{BB962C8B-B14F-4D97-AF65-F5344CB8AC3E}">
        <p14:creationId xmlns:p14="http://schemas.microsoft.com/office/powerpoint/2010/main" val="1611179922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73154" y="1412881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/>
              </a:rPr>
              <a:t> </a:t>
            </a:r>
          </a:p>
        </p:txBody>
      </p:sp>
      <p:sp>
        <p:nvSpPr>
          <p:cNvPr id="54276" name="Title 1"/>
          <p:cNvSpPr txBox="1">
            <a:spLocks/>
          </p:cNvSpPr>
          <p:nvPr/>
        </p:nvSpPr>
        <p:spPr bwMode="auto">
          <a:xfrm>
            <a:off x="973138" y="2022505"/>
            <a:ext cx="8170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GB" altLang="en-US" sz="240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54" y="2420968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GB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1189" y="557948"/>
            <a:ext cx="5630112" cy="44627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3200" b="1" u="sng" dirty="0">
                <a:solidFill>
                  <a:prstClr val="black"/>
                </a:solidFill>
                <a:latin typeface="Comic Sans MS"/>
              </a:rPr>
              <a:t>Learning Outcomes:</a:t>
            </a:r>
            <a:endParaRPr lang="en-GB" sz="2800" dirty="0">
              <a:solidFill>
                <a:prstClr val="black"/>
              </a:solidFill>
              <a:latin typeface="Comic Sans MS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GB" sz="2800" dirty="0">
                <a:solidFill>
                  <a:srgbClr val="FF0000"/>
                </a:solidFill>
                <a:latin typeface="Comic Sans MS"/>
              </a:rPr>
              <a:t>Describe how pH changes during neutralisation reactions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endParaRPr lang="en-GB" sz="2800" dirty="0">
              <a:solidFill>
                <a:srgbClr val="FF0000"/>
              </a:solidFill>
              <a:latin typeface="Comic Sans MS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GB" sz="2800" dirty="0">
                <a:solidFill>
                  <a:srgbClr val="FF0000"/>
                </a:solidFill>
                <a:latin typeface="Comic Sans MS"/>
              </a:rPr>
              <a:t>Explain useful examples of neutralisation reactions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endParaRPr lang="en-GB" sz="2800" dirty="0">
              <a:solidFill>
                <a:srgbClr val="FF0000"/>
              </a:solidFill>
              <a:latin typeface="Comic Sans MS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GB" sz="2800" dirty="0">
                <a:solidFill>
                  <a:srgbClr val="FF0000"/>
                </a:solidFill>
                <a:latin typeface="Comic Sans MS"/>
              </a:rPr>
              <a:t>Perform a neutralisation reaction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4072" y="5020708"/>
            <a:ext cx="5452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800" b="1" dirty="0">
                <a:solidFill>
                  <a:prstClr val="black"/>
                </a:solidFill>
                <a:latin typeface="Comic Sans MS"/>
                <a:cs typeface="Arial" panose="020B0604020202020204" pitchFamily="34" charset="0"/>
              </a:rPr>
              <a:t>Did you know</a:t>
            </a:r>
            <a:r>
              <a:rPr lang="en-GB" sz="2800" dirty="0">
                <a:solidFill>
                  <a:prstClr val="black"/>
                </a:solidFill>
                <a:latin typeface="Comic Sans MS"/>
                <a:cs typeface="Arial" panose="020B0604020202020204" pitchFamily="34" charset="0"/>
              </a:rPr>
              <a:t>… it is believed that wasps stings are alkaline but actually they are just below neutral on the pH scale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875" y="-7633"/>
            <a:ext cx="9144000" cy="58420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 err="1">
                <a:solidFill>
                  <a:prstClr val="white"/>
                </a:solidFill>
                <a:latin typeface="Comic Sans MS"/>
              </a:rPr>
              <a:t>LOb</a:t>
            </a:r>
            <a:r>
              <a:rPr lang="en-GB" sz="3200" b="1" dirty="0">
                <a:solidFill>
                  <a:prstClr val="white"/>
                </a:solidFill>
                <a:latin typeface="Comic Sans MS"/>
              </a:rPr>
              <a:t>: Understand neutralisation reactions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99155" y="349881"/>
            <a:ext cx="3789947" cy="3583177"/>
          </a:xfrm>
          <a:prstGeom prst="rightArrow">
            <a:avLst>
              <a:gd name="adj1" fmla="val 51019"/>
              <a:gd name="adj2" fmla="val 55297"/>
            </a:avLst>
          </a:prstGeom>
          <a:solidFill>
            <a:srgbClr val="F3987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b="1" dirty="0">
                <a:solidFill>
                  <a:prstClr val="black"/>
                </a:solidFill>
                <a:latin typeface="Comic Sans MS"/>
                <a:cs typeface="Consolas" pitchFamily="49" charset="0"/>
              </a:rPr>
              <a:t>Keywords:</a:t>
            </a:r>
            <a:r>
              <a:rPr lang="en-GB" sz="3200" dirty="0">
                <a:solidFill>
                  <a:srgbClr val="8064A2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dirty="0">
                <a:solidFill>
                  <a:prstClr val="black"/>
                </a:solidFill>
                <a:latin typeface="Comic Sans MS"/>
              </a:rPr>
              <a:t>Neutralisation, base, acid, alkali</a:t>
            </a:r>
            <a:endParaRPr lang="en-GB" sz="2800" b="1" dirty="0">
              <a:solidFill>
                <a:prstClr val="black"/>
              </a:solidFill>
              <a:latin typeface="Comic Sans MS"/>
              <a:cs typeface="Consolas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669C8-4663-C64C-931A-8BC0D24C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0"/>
          <a:stretch/>
        </p:blipFill>
        <p:spPr>
          <a:xfrm>
            <a:off x="-15874" y="4713583"/>
            <a:ext cx="3422219" cy="2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29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https://www.youtube.com/watch?v=UOUN2hXvn6Y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 descr="Image result for Nah m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7" y="2774731"/>
            <a:ext cx="6229459" cy="41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73154" y="1412881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4276" name="Title 1"/>
          <p:cNvSpPr txBox="1">
            <a:spLocks/>
          </p:cNvSpPr>
          <p:nvPr/>
        </p:nvSpPr>
        <p:spPr bwMode="auto">
          <a:xfrm>
            <a:off x="973138" y="2022505"/>
            <a:ext cx="8170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2400">
              <a:solidFill>
                <a:srgbClr val="FF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73154" y="2420968"/>
            <a:ext cx="7775575" cy="63817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GB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1189" y="557950"/>
            <a:ext cx="5630112" cy="403187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3200" b="1" u="sng" dirty="0">
                <a:solidFill>
                  <a:prstClr val="black"/>
                </a:solidFill>
                <a:latin typeface="Comic Sans MS" panose="030F0702030302020204" pitchFamily="66" charset="0"/>
              </a:rPr>
              <a:t>Learning Outcomes:</a:t>
            </a:r>
            <a:endParaRPr lang="en-GB" sz="2800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Describe how pH changes during neutralisation reactions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GB" sz="2800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Explain useful examples of neutralisation reactions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GB" sz="2800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Perform a neutralisation reaction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89948" y="4713581"/>
            <a:ext cx="5452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  <a:cs typeface="Arial" panose="020B0604020202020204" pitchFamily="34" charset="0"/>
              </a:rPr>
              <a:t>Did you know</a:t>
            </a: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… it is believed that wasps stings are alkaline but actually they are just below neutral on the pH scale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875" y="-7633"/>
            <a:ext cx="9144000" cy="58420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 err="1">
                <a:solidFill>
                  <a:prstClr val="white"/>
                </a:solidFill>
              </a:rPr>
              <a:t>LOb</a:t>
            </a:r>
            <a:r>
              <a:rPr lang="en-GB" sz="3200" b="1" dirty="0">
                <a:solidFill>
                  <a:prstClr val="white"/>
                </a:solidFill>
              </a:rPr>
              <a:t>: Understand neutralisation reactions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99155" y="349881"/>
            <a:ext cx="3789947" cy="3583177"/>
          </a:xfrm>
          <a:prstGeom prst="rightArrow">
            <a:avLst>
              <a:gd name="adj1" fmla="val 51019"/>
              <a:gd name="adj2" fmla="val 55297"/>
            </a:avLst>
          </a:prstGeom>
          <a:solidFill>
            <a:srgbClr val="F3987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b="1" dirty="0">
                <a:solidFill>
                  <a:prstClr val="black"/>
                </a:solidFill>
                <a:latin typeface="Comic Sans MS" panose="030F0702030302020204" pitchFamily="66" charset="0"/>
                <a:cs typeface="Consolas" pitchFamily="49" charset="0"/>
              </a:rPr>
              <a:t>Keywords:</a:t>
            </a:r>
            <a:r>
              <a:rPr lang="en-GB" sz="3200" dirty="0">
                <a:solidFill>
                  <a:srgbClr val="8064A2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dirty="0">
                <a:solidFill>
                  <a:schemeClr val="tx1"/>
                </a:solidFill>
              </a:rPr>
              <a:t>Neutralisation, base, acid, alkali</a:t>
            </a:r>
            <a:endParaRPr lang="en-GB" sz="2800" b="1" dirty="0">
              <a:solidFill>
                <a:schemeClr val="tx1"/>
              </a:solidFill>
              <a:cs typeface="Consolas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669C8-4663-C64C-931A-8BC0D24C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0"/>
          <a:stretch/>
        </p:blipFill>
        <p:spPr>
          <a:xfrm>
            <a:off x="-15874" y="4713583"/>
            <a:ext cx="3789947" cy="21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7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">
            <a:extLst>
              <a:ext uri="{FF2B5EF4-FFF2-40B4-BE49-F238E27FC236}">
                <a16:creationId xmlns:a16="http://schemas.microsoft.com/office/drawing/2014/main" id="{4FDEB5F4-D0A3-0745-9C04-9880306F7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7" y="2889547"/>
            <a:ext cx="9035715" cy="372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42D9D-6492-3E4D-9E9F-0D39CE5DE344}"/>
              </a:ext>
            </a:extLst>
          </p:cNvPr>
          <p:cNvSpPr txBox="1"/>
          <p:nvPr/>
        </p:nvSpPr>
        <p:spPr>
          <a:xfrm>
            <a:off x="0" y="0"/>
            <a:ext cx="9144000" cy="58420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Neutralisation: </a:t>
            </a:r>
            <a:r>
              <a:rPr lang="en-GB" sz="3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 to cancel out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508C7-6199-F840-AD93-1A184D77870F}"/>
              </a:ext>
            </a:extLst>
          </p:cNvPr>
          <p:cNvSpPr txBox="1"/>
          <p:nvPr/>
        </p:nvSpPr>
        <p:spPr>
          <a:xfrm>
            <a:off x="800415" y="757616"/>
            <a:ext cx="7651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chemical reaction happens when an acid and alkali </a:t>
            </a:r>
          </a:p>
          <a:p>
            <a:pPr algn="ctr"/>
            <a:r>
              <a:rPr lang="en-US" sz="2400" dirty="0"/>
              <a:t>mix together forming a new substance.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73A52-BF6B-484C-AD28-22D547C0D595}"/>
              </a:ext>
            </a:extLst>
          </p:cNvPr>
          <p:cNvSpPr txBox="1"/>
          <p:nvPr/>
        </p:nvSpPr>
        <p:spPr>
          <a:xfrm>
            <a:off x="0" y="1762027"/>
            <a:ext cx="9144000" cy="954107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acid</a:t>
            </a:r>
            <a:r>
              <a:rPr lang="en-GB" sz="2800" b="1" dirty="0">
                <a:solidFill>
                  <a:srgbClr val="FF61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neutralise a </a:t>
            </a: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alkali </a:t>
            </a:r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algn="ctr">
              <a:defRPr/>
            </a:pPr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vice versa</a:t>
            </a:r>
          </a:p>
        </p:txBody>
      </p:sp>
    </p:spTree>
    <p:extLst>
      <p:ext uri="{BB962C8B-B14F-4D97-AF65-F5344CB8AC3E}">
        <p14:creationId xmlns:p14="http://schemas.microsoft.com/office/powerpoint/2010/main" val="48005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alt and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0923" y="1944366"/>
            <a:ext cx="3961418" cy="194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id + alkal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57207" r="5253" b="27217"/>
          <a:stretch/>
        </p:blipFill>
        <p:spPr bwMode="auto">
          <a:xfrm>
            <a:off x="470020" y="4001340"/>
            <a:ext cx="8203963" cy="10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CC983-3051-3941-8235-A8C5A10D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7" y="1346916"/>
            <a:ext cx="2731336" cy="273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17167-766E-B244-87A5-6623F0667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691" y="2044469"/>
            <a:ext cx="1524000" cy="18415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355691" y="4261034"/>
            <a:ext cx="575232" cy="564023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8AF51-2108-A243-97BB-CB27D7424AFE}"/>
              </a:ext>
            </a:extLst>
          </p:cNvPr>
          <p:cNvSpPr txBox="1"/>
          <p:nvPr/>
        </p:nvSpPr>
        <p:spPr>
          <a:xfrm>
            <a:off x="0" y="2"/>
            <a:ext cx="9144000" cy="584775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Neutralisation reaction</a:t>
            </a:r>
          </a:p>
        </p:txBody>
      </p:sp>
      <p:pic>
        <p:nvPicPr>
          <p:cNvPr id="8" name="Picture 4" descr="Image result for acid + alkal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6" t="57207" r="22741" b="27217"/>
          <a:stretch/>
        </p:blipFill>
        <p:spPr bwMode="auto">
          <a:xfrm>
            <a:off x="2250831" y="4001340"/>
            <a:ext cx="518746" cy="10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9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96478-BFEE-5549-8AF1-4A5DFE717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3" y="1672391"/>
            <a:ext cx="5611969" cy="504123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CC983-3051-3941-8235-A8C5A10D0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24" y="3272925"/>
            <a:ext cx="3585077" cy="3585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17167-766E-B244-87A5-6623F066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479" y="1822450"/>
            <a:ext cx="1524000" cy="184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8AF51-2108-A243-97BB-CB27D7424AFE}"/>
              </a:ext>
            </a:extLst>
          </p:cNvPr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solidFill>
            <a:srgbClr val="F25463"/>
          </a:solidFill>
          <a:ln>
            <a:solidFill>
              <a:srgbClr val="92D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beaker of </a:t>
            </a:r>
            <a:r>
              <a:rPr lang="en-GB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Hydrochloric acid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below. </a:t>
            </a:r>
            <a:r>
              <a:rPr lang="en-GB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Sodium hydroxide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 added to the acid slowly 1 mL at a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945A-8C15-46B3-B71C-9D40E344390B}"/>
              </a:ext>
            </a:extLst>
          </p:cNvPr>
          <p:cNvSpPr txBox="1"/>
          <p:nvPr/>
        </p:nvSpPr>
        <p:spPr>
          <a:xfrm>
            <a:off x="2027852" y="2074412"/>
            <a:ext cx="715347" cy="369332"/>
          </a:xfrm>
          <a:prstGeom prst="rect">
            <a:avLst/>
          </a:prstGeom>
          <a:solidFill>
            <a:srgbClr val="E37D2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(mL)</a:t>
            </a:r>
            <a:endParaRPr lang="en-AU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1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EADF1-878F-E545-A3A4-58D36865866D}"/>
              </a:ext>
            </a:extLst>
          </p:cNvPr>
          <p:cNvSpPr txBox="1"/>
          <p:nvPr/>
        </p:nvSpPr>
        <p:spPr>
          <a:xfrm>
            <a:off x="0" y="2"/>
            <a:ext cx="90236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Why is the beaker of acid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red?</a:t>
            </a:r>
          </a:p>
          <a:p>
            <a:pPr marL="342900" indent="-342900">
              <a:buAutoNum type="arabicPeriod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What is the formula for Hydrochloric acid? </a:t>
            </a: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3. At what point was the hydrochloric acid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neutralised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marL="342900" indent="-342900">
              <a:buAutoNum type="arabicPeriod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4. How would the results have been different if a weaker alkali was used?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5. How would the results have been different if litmus paper was used instead during the test? </a:t>
            </a:r>
          </a:p>
        </p:txBody>
      </p:sp>
    </p:spTree>
    <p:extLst>
      <p:ext uri="{BB962C8B-B14F-4D97-AF65-F5344CB8AC3E}">
        <p14:creationId xmlns:p14="http://schemas.microsoft.com/office/powerpoint/2010/main" val="139715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EADF1-878F-E545-A3A4-58D36865866D}"/>
              </a:ext>
            </a:extLst>
          </p:cNvPr>
          <p:cNvSpPr txBox="1"/>
          <p:nvPr/>
        </p:nvSpPr>
        <p:spPr>
          <a:xfrm>
            <a:off x="0" y="0"/>
            <a:ext cx="902368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Why is the beaker of acid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red?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 it has indicator in it   the acid is red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2. What is the formula for Hydrochloric acid?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 HCA     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NaOH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   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HCl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  H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2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SO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4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3. At what point was the hydrochloric acid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neutralised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4. How would the results have been different if a weaker alkali was used?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 greater volume of alkali needed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	  pH would change much quicker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5. How would the results have been different if litmus paper was used instead during the test? </a:t>
            </a:r>
          </a:p>
        </p:txBody>
      </p:sp>
    </p:spTree>
    <p:extLst>
      <p:ext uri="{BB962C8B-B14F-4D97-AF65-F5344CB8AC3E}">
        <p14:creationId xmlns:p14="http://schemas.microsoft.com/office/powerpoint/2010/main" val="152644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EADF1-878F-E545-A3A4-58D36865866D}"/>
              </a:ext>
            </a:extLst>
          </p:cNvPr>
          <p:cNvSpPr txBox="1"/>
          <p:nvPr/>
        </p:nvSpPr>
        <p:spPr>
          <a:xfrm>
            <a:off x="0" y="0"/>
            <a:ext cx="902368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Why is the beaker of acid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red?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 it has indicator in it   the acid is red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2. What is the formula for Hydrochloric acid?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 HCA     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NaOH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   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HCl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  H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2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SO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4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3. At what point was the hydrochloric acid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neutralised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4. How would the results have been different if a weaker alkali was used?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  greater volume of alkali needed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	  pH would change much quicker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5. How would the results have been different if litmus paper was used instead during the test?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7539" y="386862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8408" y="1392116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739" y="430530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4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5902" y="2611317"/>
            <a:ext cx="6627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7cm</a:t>
            </a:r>
            <a:r>
              <a:rPr lang="en-GB" sz="24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NaOH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added and it reached pH7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0141" y="5538193"/>
            <a:ext cx="933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would only have turned blue litmus paper red when it had got past pH7</a:t>
            </a:r>
          </a:p>
        </p:txBody>
      </p:sp>
    </p:spTree>
    <p:extLst>
      <p:ext uri="{BB962C8B-B14F-4D97-AF65-F5344CB8AC3E}">
        <p14:creationId xmlns:p14="http://schemas.microsoft.com/office/powerpoint/2010/main" val="265740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3F8D12-7795-4395-93D7-66BE5A24E1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B6F2A8-0A69-45E2-9168-F14E7CCCBA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69AF09-F32A-4DEA-87C9-E96BF420D45D}"/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1312</Words>
  <Application>Microsoft Office PowerPoint</Application>
  <PresentationFormat>On-screen Show (4:3)</PresentationFormat>
  <Paragraphs>165</Paragraphs>
  <Slides>26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Office Theme</vt:lpstr>
      <vt:lpstr>2_Office Theme</vt:lpstr>
      <vt:lpstr>4_Office Theme</vt:lpstr>
      <vt:lpstr>5_Office Theme</vt:lpstr>
      <vt:lpstr>7_Office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Starter</dc:title>
  <dc:creator>Sara-Kate Rafter</dc:creator>
  <cp:lastModifiedBy>FORTE Robert [Southern River College]</cp:lastModifiedBy>
  <cp:revision>54</cp:revision>
  <dcterms:created xsi:type="dcterms:W3CDTF">2015-07-14T10:49:26Z</dcterms:created>
  <dcterms:modified xsi:type="dcterms:W3CDTF">2021-06-01T05:48:57Z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